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orient="horz" pos="238" userDrawn="1">
          <p15:clr>
            <a:srgbClr val="A4A3A4"/>
          </p15:clr>
        </p15:guide>
        <p15:guide id="4" orient="horz" pos="6475" userDrawn="1">
          <p15:clr>
            <a:srgbClr val="A4A3A4"/>
          </p15:clr>
        </p15:guide>
        <p15:guide id="5" pos="226" userDrawn="1">
          <p15:clr>
            <a:srgbClr val="A4A3A4"/>
          </p15:clr>
        </p15:guide>
        <p15:guide id="6" pos="4536" userDrawn="1">
          <p15:clr>
            <a:srgbClr val="A4A3A4"/>
          </p15:clr>
        </p15:guide>
        <p15:guide id="7" orient="horz" pos="3367" userDrawn="1">
          <p15:clr>
            <a:srgbClr val="A4A3A4"/>
          </p15:clr>
        </p15:guide>
        <p15:guide id="8" orient="horz" pos="5817" userDrawn="1">
          <p15:clr>
            <a:srgbClr val="A4A3A4"/>
          </p15:clr>
        </p15:guide>
        <p15:guide id="9" orient="horz" pos="5590" userDrawn="1">
          <p15:clr>
            <a:srgbClr val="A4A3A4"/>
          </p15:clr>
        </p15:guide>
        <p15:guide id="10" orient="horz" pos="8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348" y="-2700"/>
      </p:cViewPr>
      <p:guideLst>
        <p:guide orient="horz"/>
        <p:guide pos="2381"/>
        <p:guide orient="horz" pos="238"/>
        <p:guide orient="horz" pos="6475"/>
        <p:guide pos="226"/>
        <p:guide pos="4536"/>
        <p:guide orient="horz" pos="3367"/>
        <p:guide orient="horz" pos="5817"/>
        <p:guide orient="horz" pos="5590"/>
        <p:guide orient="horz" pos="8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15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706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19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17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77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26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009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545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357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79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36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623940-5E59-4D4A-981B-188CAF825040}" type="datetimeFigureOut">
              <a:rPr lang="it-IT" smtClean="0"/>
              <a:t>06/06/2025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292502-6C47-4737-9FFF-9806E7F0AB7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74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0A75C02-D62F-1D1F-1E4D-CEBDBA0759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775" y="377825"/>
            <a:ext cx="6850212" cy="6953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7B82BB2-E591-EF78-834C-91D905C7DD12}"/>
              </a:ext>
            </a:extLst>
          </p:cNvPr>
          <p:cNvSpPr txBox="1"/>
          <p:nvPr/>
        </p:nvSpPr>
        <p:spPr>
          <a:xfrm>
            <a:off x="252450" y="9500907"/>
            <a:ext cx="6842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n-US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Nell’ambito</a:t>
            </a:r>
            <a:r>
              <a:rPr lang="en-US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progetto</a:t>
            </a:r>
            <a:r>
              <a:rPr lang="en-US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 2022 </a:t>
            </a:r>
            <a:r>
              <a:rPr lang="en-US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2022ZT5S7A </a:t>
            </a:r>
            <a:r>
              <a:rPr lang="en-US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n-US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 Master H53D23003000006, </a:t>
            </a:r>
            <a:r>
              <a:rPr lang="en-GB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DEmocracy</a:t>
            </a:r>
            <a:r>
              <a:rPr lang="en-GB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sustainability and </a:t>
            </a:r>
            <a:r>
              <a:rPr lang="en-GB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WEllbeing</a:t>
            </a:r>
            <a:r>
              <a:rPr lang="en-GB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Times of </a:t>
            </a:r>
            <a:r>
              <a:rPr lang="en-GB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</a:t>
            </a:r>
            <a:r>
              <a:rPr lang="en-GB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(D.E.W.E.Y.). </a:t>
            </a:r>
            <a:r>
              <a:rPr lang="it-IT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Reframing</a:t>
            </a:r>
            <a:r>
              <a:rPr lang="it-IT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100" kern="100" dirty="0" err="1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political</a:t>
            </a:r>
            <a:r>
              <a:rPr lang="it-IT" sz="1100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concepts and institutions – Finanziato dall’Unione Europea – Next Generation EU. </a:t>
            </a:r>
            <a:r>
              <a:rPr lang="it-IT" sz="1100" i="1" kern="100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Missione 4, “Istruzione e Ricerca” Componente 2, “Dalla ricerca all’impresa” – Linea di Investimento 1.1“Progetti di Ricerca di significativo Interesse Nazionale – Prin”.</a:t>
            </a:r>
            <a:endParaRPr lang="it-IT" sz="1100" kern="1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970EB2-D6AE-91ED-A78F-C22C28C05D90}"/>
              </a:ext>
            </a:extLst>
          </p:cNvPr>
          <p:cNvSpPr/>
          <p:nvPr/>
        </p:nvSpPr>
        <p:spPr>
          <a:xfrm>
            <a:off x="3352801" y="1446625"/>
            <a:ext cx="3741774" cy="78267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82880" rIns="109728" bIns="2286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kern="100" dirty="0">
                <a:solidFill>
                  <a:srgbClr val="FFFFFF"/>
                </a:solidFill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kern="100" dirty="0">
                <a:solidFill>
                  <a:srgbClr val="FFFFFF"/>
                </a:solidFill>
                <a:effectLst/>
                <a:latin typeface="Baskerville Old Face" panose="0202060208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200" b="1" kern="100" dirty="0">
                <a:solidFill>
                  <a:schemeClr val="bg1"/>
                </a:solidFill>
                <a:effectLst/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Ripensare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b="1" kern="100" dirty="0">
                <a:solidFill>
                  <a:schemeClr val="bg1"/>
                </a:solidFill>
                <a:effectLst/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r>
              <a:rPr lang="it-IT" sz="32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filosofia politica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fronte alle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2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sfide del presente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it-IT" sz="2000" b="1" kern="100" dirty="0">
              <a:solidFill>
                <a:schemeClr val="bg1"/>
              </a:solidFill>
              <a:latin typeface="Bahnschrift Semi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000" b="1" kern="100" dirty="0">
              <a:solidFill>
                <a:schemeClr val="bg1"/>
              </a:solidFill>
              <a:latin typeface="Bahnschrift Semi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cura di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Marina Calloni,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Giorgia </a:t>
            </a:r>
            <a:r>
              <a:rPr lang="it-IT" sz="2400" b="1" kern="100" dirty="0" err="1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Serughetti</a:t>
            </a:r>
            <a:r>
              <a:rPr lang="it-IT" sz="24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Fulvia Giachetti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000" b="1" kern="100" dirty="0">
              <a:solidFill>
                <a:schemeClr val="bg1"/>
              </a:solidFill>
              <a:latin typeface="Bahnschrift Semi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Unità 1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solidFill>
                  <a:schemeClr val="bg1"/>
                </a:solidFill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Università degli Studi di Milano-Bicocca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kumimoji="0" lang="it-IT" sz="2000" b="1" i="0" u="none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 Semi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 D.E.W.E.Y.</a:t>
            </a:r>
            <a:endParaRPr lang="it-IT" sz="2000" b="1" kern="100" dirty="0">
              <a:solidFill>
                <a:schemeClr val="bg1"/>
              </a:solidFill>
              <a:latin typeface="Bahnschrift Semi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000" b="1" kern="100" dirty="0">
              <a:solidFill>
                <a:schemeClr val="bg1"/>
              </a:solidFill>
              <a:latin typeface="Bahnschrift Semi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2000" b="1" kern="100" dirty="0">
              <a:solidFill>
                <a:schemeClr val="bg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 err="1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a.a</a:t>
            </a:r>
            <a:r>
              <a:rPr lang="it-IT" sz="2000" b="1" kern="100" dirty="0">
                <a:solidFill>
                  <a:schemeClr val="bg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2024/2025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600" kern="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F42EDC-3792-2C26-6E3C-758E1D54F9AB}"/>
              </a:ext>
            </a:extLst>
          </p:cNvPr>
          <p:cNvSpPr txBox="1"/>
          <p:nvPr/>
        </p:nvSpPr>
        <p:spPr>
          <a:xfrm>
            <a:off x="358775" y="1446625"/>
            <a:ext cx="3083673" cy="10618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1200" b="1">
              <a:solidFill>
                <a:srgbClr val="C00000"/>
              </a:solidFill>
              <a:latin typeface="Aptos" panose="02110004020202020204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>
                <a:solidFill>
                  <a:srgbClr val="C00000"/>
                </a:solidFill>
                <a:latin typeface="Aptos" panose="02110004020202020204"/>
              </a:rPr>
              <a:t>Il </a:t>
            </a:r>
            <a:r>
              <a:rPr lang="it-IT" sz="1200" b="1" dirty="0">
                <a:solidFill>
                  <a:srgbClr val="C00000"/>
                </a:solidFill>
                <a:latin typeface="Aptos" panose="02110004020202020204"/>
              </a:rPr>
              <a:t>ritorno della guerra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i="1" dirty="0"/>
              <a:t>La pace in tempi di guerra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/>
              <a:t>Daniela </a:t>
            </a:r>
            <a:r>
              <a:rPr lang="it-IT" sz="1200" dirty="0" err="1"/>
              <a:t>Belliti</a:t>
            </a:r>
            <a:r>
              <a:rPr lang="it-IT" sz="1200" dirty="0"/>
              <a:t> e Anna Loretoni</a:t>
            </a:r>
          </a:p>
          <a:p>
            <a:endParaRPr lang="it-IT" sz="1200" dirty="0"/>
          </a:p>
          <a:p>
            <a:r>
              <a:rPr lang="it-IT" sz="1200" b="1" i="1" dirty="0"/>
              <a:t>Il male del Novecento e noi</a:t>
            </a:r>
          </a:p>
          <a:p>
            <a:r>
              <a:rPr lang="it-IT" sz="1200" dirty="0"/>
              <a:t>Vittoria Franco </a:t>
            </a:r>
          </a:p>
          <a:p>
            <a:endParaRPr lang="it-IT" sz="1200" b="1" dirty="0">
              <a:solidFill>
                <a:srgbClr val="C00000"/>
              </a:solidFill>
            </a:endParaRPr>
          </a:p>
          <a:p>
            <a:endParaRPr lang="it-IT" sz="1200" b="1" dirty="0">
              <a:solidFill>
                <a:srgbClr val="C00000"/>
              </a:solidFill>
            </a:endParaRPr>
          </a:p>
          <a:p>
            <a:r>
              <a:rPr lang="it-IT" sz="1200" b="1" dirty="0">
                <a:solidFill>
                  <a:srgbClr val="C00000"/>
                </a:solidFill>
              </a:rPr>
              <a:t>Il digitale fra potenzialità e limiti </a:t>
            </a:r>
          </a:p>
          <a:p>
            <a:r>
              <a:rPr lang="it-IT" sz="1200" dirty="0"/>
              <a:t> </a:t>
            </a:r>
            <a:r>
              <a:rPr lang="it-IT" sz="1200" b="1" i="1" dirty="0">
                <a:solidFill>
                  <a:prstClr val="black"/>
                </a:solidFill>
                <a:latin typeface="Aptos" panose="02110004020202020204"/>
              </a:rPr>
              <a:t>La democrazia e il digitale: a partire da Habermas</a:t>
            </a:r>
          </a:p>
          <a:p>
            <a:r>
              <a:rPr lang="it-IT" sz="1200" dirty="0"/>
              <a:t>Daniele Archibugi , Giancarlo Bosetti  e</a:t>
            </a:r>
          </a:p>
          <a:p>
            <a:r>
              <a:rPr lang="it-IT" sz="1200" dirty="0"/>
              <a:t>Damiano Palano</a:t>
            </a:r>
          </a:p>
          <a:p>
            <a:endParaRPr lang="it-IT" sz="1200" dirty="0"/>
          </a:p>
          <a:p>
            <a:r>
              <a:rPr lang="it-IT" sz="1200" b="1" i="1" dirty="0"/>
              <a:t>Vulnerabilità digitale</a:t>
            </a:r>
          </a:p>
          <a:p>
            <a:r>
              <a:rPr lang="it-IT" sz="1200" dirty="0"/>
              <a:t>Antonio Carnevale</a:t>
            </a:r>
          </a:p>
          <a:p>
            <a:pPr algn="ctr"/>
            <a:endParaRPr lang="it-IT" sz="1200" b="1" i="1" dirty="0"/>
          </a:p>
          <a:p>
            <a:pPr algn="ctr"/>
            <a:endParaRPr lang="it-IT" sz="1200" b="1" i="1" dirty="0">
              <a:solidFill>
                <a:srgbClr val="C00000"/>
              </a:solidFill>
            </a:endParaRPr>
          </a:p>
          <a:p>
            <a:r>
              <a:rPr lang="it-IT" sz="1200" b="1" dirty="0">
                <a:solidFill>
                  <a:srgbClr val="C00000"/>
                </a:solidFill>
                <a:latin typeface="Aptos" panose="02110004020202020204"/>
              </a:rPr>
              <a:t>I molti volti della violenza di genere </a:t>
            </a:r>
            <a:endParaRPr kumimoji="0" lang="it-IT" sz="12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r>
              <a:rPr kumimoji="0" lang="it-IT" sz="12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Cosa è l’hate Speech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Stefania Cavagnoli </a:t>
            </a:r>
          </a:p>
          <a:p>
            <a:pPr algn="just"/>
            <a:endParaRPr lang="it-IT" sz="1200" b="1" i="1" dirty="0"/>
          </a:p>
          <a:p>
            <a:pPr algn="just"/>
            <a:r>
              <a:rPr lang="it-IT" sz="1200" b="1" i="1" dirty="0"/>
              <a:t>Non chiamiamolo Revenge </a:t>
            </a:r>
            <a:r>
              <a:rPr lang="it-IT" sz="1200" b="1" i="1" dirty="0" err="1"/>
              <a:t>Porn</a:t>
            </a:r>
            <a:endParaRPr lang="it-IT" sz="1200" b="1" i="1" dirty="0"/>
          </a:p>
          <a:p>
            <a:pPr algn="just"/>
            <a:r>
              <a:rPr lang="it-IT" sz="1200" dirty="0"/>
              <a:t>Eleonora Volta 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i="1" dirty="0"/>
              <a:t>Trattare i maltrattanti</a:t>
            </a:r>
          </a:p>
          <a:p>
            <a:pPr algn="just"/>
            <a:r>
              <a:rPr lang="it-IT" sz="1200" dirty="0"/>
              <a:t>Francesca Garbarino</a:t>
            </a:r>
          </a:p>
          <a:p>
            <a:pPr algn="just"/>
            <a:endParaRPr lang="it-IT" sz="1200" dirty="0"/>
          </a:p>
          <a:p>
            <a:pPr algn="just"/>
            <a:r>
              <a:rPr lang="it-IT" sz="1200" b="1" i="1" dirty="0"/>
              <a:t>La rivoluzione di «Donna, Vita, Libertà»</a:t>
            </a:r>
            <a:endParaRPr lang="it-IT" sz="1200" b="1" dirty="0"/>
          </a:p>
          <a:p>
            <a:pPr algn="just"/>
            <a:r>
              <a:rPr lang="it-IT" sz="1200" dirty="0"/>
              <a:t>Barbara Stefanelli e </a:t>
            </a:r>
            <a:r>
              <a:rPr lang="it-IT" sz="1200" dirty="0" err="1"/>
              <a:t>Sadaf</a:t>
            </a:r>
            <a:r>
              <a:rPr lang="it-IT" sz="1200" dirty="0"/>
              <a:t> </a:t>
            </a:r>
            <a:r>
              <a:rPr lang="it-IT" sz="1200" dirty="0" err="1"/>
              <a:t>Baghbani</a:t>
            </a:r>
            <a:r>
              <a:rPr lang="it-IT" sz="1200" dirty="0"/>
              <a:t> </a:t>
            </a:r>
          </a:p>
          <a:p>
            <a:pPr algn="just"/>
            <a:endParaRPr lang="it-IT" sz="1200" b="1" i="1" dirty="0"/>
          </a:p>
          <a:p>
            <a:pPr algn="just"/>
            <a:r>
              <a:rPr lang="it-IT" sz="1200" b="1" i="1" dirty="0"/>
              <a:t>Mafia, patriarcato e violenza </a:t>
            </a:r>
          </a:p>
          <a:p>
            <a:pPr algn="just"/>
            <a:r>
              <a:rPr lang="it-IT" sz="1200" dirty="0"/>
              <a:t>Alessandra Cuevas </a:t>
            </a:r>
          </a:p>
          <a:p>
            <a:pPr algn="just"/>
            <a:endParaRPr lang="it-IT" sz="1200" dirty="0"/>
          </a:p>
          <a:p>
            <a:pPr algn="just"/>
            <a:endParaRPr lang="it-IT" sz="1200" dirty="0"/>
          </a:p>
          <a:p>
            <a:pPr algn="just"/>
            <a:r>
              <a:rPr lang="it-IT" sz="1200" dirty="0"/>
              <a:t>Lista in aggiornamento!</a:t>
            </a:r>
          </a:p>
          <a:p>
            <a:pPr algn="just"/>
            <a:endParaRPr lang="it-IT" sz="1200" dirty="0"/>
          </a:p>
          <a:p>
            <a:pPr algn="just"/>
            <a:endParaRPr lang="it-IT" sz="1400" dirty="0"/>
          </a:p>
          <a:p>
            <a:pPr algn="just"/>
            <a:endParaRPr lang="it-IT" sz="1400" dirty="0"/>
          </a:p>
          <a:p>
            <a:pPr algn="just"/>
            <a:endParaRPr lang="it-IT" sz="1400" dirty="0"/>
          </a:p>
          <a:p>
            <a:pPr algn="just"/>
            <a:endParaRPr lang="it-IT" sz="1400" dirty="0"/>
          </a:p>
          <a:p>
            <a:pPr algn="ctr"/>
            <a:r>
              <a:rPr lang="it-IT" sz="1400" dirty="0"/>
              <a:t> </a:t>
            </a:r>
          </a:p>
          <a:p>
            <a:endParaRPr lang="it-IT" sz="1400" dirty="0"/>
          </a:p>
          <a:p>
            <a:endParaRPr lang="it-IT" sz="1400" dirty="0"/>
          </a:p>
          <a:p>
            <a:endParaRPr lang="it-IT" sz="1400" dirty="0"/>
          </a:p>
          <a:p>
            <a:pPr algn="ctr"/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sz="1400" b="1" i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t-IT" sz="1400" b="1" i="1" dirty="0"/>
          </a:p>
          <a:p>
            <a:endParaRPr lang="it-IT" sz="1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400" b="1" dirty="0"/>
          </a:p>
          <a:p>
            <a:endParaRPr lang="it-IT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416041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5393</TotalTime>
  <Words>225</Words>
  <Application>Microsoft Office PowerPoint</Application>
  <PresentationFormat>Custom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Arial Narrow</vt:lpstr>
      <vt:lpstr>Bahnschrift SemiCondensed</vt:lpstr>
      <vt:lpstr>Baskerville Old Face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Fulvia Giachetti</dc:creator>
  <cp:lastModifiedBy>Fulvia Giachetti</cp:lastModifiedBy>
  <cp:revision>12</cp:revision>
  <cp:lastPrinted>2024-11-16T12:28:18Z</cp:lastPrinted>
  <dcterms:created xsi:type="dcterms:W3CDTF">2024-11-16T10:52:18Z</dcterms:created>
  <dcterms:modified xsi:type="dcterms:W3CDTF">2025-06-09T11:58:36Z</dcterms:modified>
</cp:coreProperties>
</file>